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81E0D-177B-4841-A2C8-86ACB52A6EB9}" v="23" dt="2020-04-05T19:59:55.307"/>
    <p1510:client id="{A7B89917-0507-EF72-C45D-B8DDE00F4427}" v="470" dt="2020-04-05T21:30:52.273"/>
    <p1510:client id="{B62A0780-7CC7-BEC1-6F52-64DB771A3236}" v="1168" dt="2020-04-06T12:33:10.657"/>
    <p1510:client id="{FF07BAB8-52A9-80CF-CB55-D1634806C8D0}" v="1714" dt="2020-04-05T21:17:21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5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7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3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1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1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2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3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24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4closurefraud.org/2014/05/01/criminal-charges-against-banks-risk-sparking-nuclear-winter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rewminate.com/punishing-criminals-in-the-middle-ages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drawn,_hanged_and_quartered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en.wikipedia.org/wiki/Burning_of_women_in_Englan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lubpenguinreporters.blogspot.com/2013/05/club-penguin-daily-items10513-marvel.html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dgkayewriter.com/listen-up-5-tips-protect-copyright-infringement/" TargetMode="Externa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tchman_(law_enforcement)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mid-the-olive-trees.blogspot.com/2011/08/lol-10-times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Pillor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Stock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6" y="4577975"/>
            <a:ext cx="11482938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325" y="4741948"/>
            <a:ext cx="10825663" cy="862031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rgbClr val="FFFFFF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anose="020B0A04020102020204" pitchFamily="34" charset="0"/>
                <a:cs typeface="Calibri Light"/>
              </a:rPr>
              <a:t>By Sadie McFerran</a:t>
            </a:r>
            <a:endParaRPr lang="en-GB" sz="4000" b="1" dirty="0">
              <a:solidFill>
                <a:srgbClr val="FFFFFF"/>
              </a:solidFill>
              <a:effectLst>
                <a:reflection blurRad="6350" stA="60000" endA="900" endPos="60000" dist="29997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CD71CD1-27EB-4D75-BC7A-3BAF15EA2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4460" y="321734"/>
            <a:ext cx="3184443" cy="1894744"/>
          </a:xfrm>
          <a:prstGeom prst="rect">
            <a:avLst/>
          </a:prstGeom>
        </p:spPr>
      </p:pic>
      <p:pic>
        <p:nvPicPr>
          <p:cNvPr id="17" name="Picture 17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FC44B648-CBFE-44BD-802F-272E4DBFE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999657" y="321734"/>
            <a:ext cx="2186241" cy="1894743"/>
          </a:xfrm>
          <a:prstGeom prst="rect">
            <a:avLst/>
          </a:prstGeom>
        </p:spPr>
      </p:pic>
      <p:pic>
        <p:nvPicPr>
          <p:cNvPr id="13" name="Picture 13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89588417-345C-4A2C-A5D3-A140E07F7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20662" y="321734"/>
            <a:ext cx="3238876" cy="1894743"/>
          </a:xfrm>
          <a:prstGeom prst="rect">
            <a:avLst/>
          </a:prstGeom>
        </p:spPr>
      </p:pic>
      <p:pic>
        <p:nvPicPr>
          <p:cNvPr id="8" name="Picture 8" descr="A close up of a flower&#10;&#10;Description generated with high confidence">
            <a:extLst>
              <a:ext uri="{FF2B5EF4-FFF2-40B4-BE49-F238E27FC236}">
                <a16:creationId xmlns:a16="http://schemas.microsoft.com/office/drawing/2014/main" id="{C049F0A2-6004-4D66-AF36-C539BB96E3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6349" y="2908799"/>
            <a:ext cx="4569080" cy="1037956"/>
          </a:xfrm>
          <a:prstGeom prst="rect">
            <a:avLst/>
          </a:prstGeom>
        </p:spPr>
      </p:pic>
      <p:pic>
        <p:nvPicPr>
          <p:cNvPr id="6" name="Picture 6" descr="A picture containing drawing, clock&#10;&#10;Description generated with very high confidence">
            <a:extLst>
              <a:ext uri="{FF2B5EF4-FFF2-40B4-BE49-F238E27FC236}">
                <a16:creationId xmlns:a16="http://schemas.microsoft.com/office/drawing/2014/main" id="{4A1D084C-6C5B-4D75-9AF0-3D2ED0078E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225903"/>
            <a:ext cx="1365359" cy="406193"/>
          </a:xfrm>
          <a:prstGeom prst="rect">
            <a:avLst/>
          </a:prstGeom>
        </p:spPr>
      </p:pic>
      <p:pic>
        <p:nvPicPr>
          <p:cNvPr id="5" name="Picture 6" descr="A picture containing sitting, white, laying, large&#10;&#10;Description generated with very high confidence">
            <a:extLst>
              <a:ext uri="{FF2B5EF4-FFF2-40B4-BE49-F238E27FC236}">
                <a16:creationId xmlns:a16="http://schemas.microsoft.com/office/drawing/2014/main" id="{B4ABDEA9-159B-4D8C-B00B-6A973DD722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241" y="2908799"/>
            <a:ext cx="5548617" cy="103795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963" y="5694097"/>
            <a:ext cx="9144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lit, lamp, dark, stop&#10;&#10;Description generated with very high confidence">
            <a:extLst>
              <a:ext uri="{FF2B5EF4-FFF2-40B4-BE49-F238E27FC236}">
                <a16:creationId xmlns:a16="http://schemas.microsoft.com/office/drawing/2014/main" id="{DF89CE60-5B57-47DA-9737-4860694E0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58" y="149751"/>
            <a:ext cx="9342406" cy="2000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BE13E6-7A91-4558-B069-6F92E51267EF}"/>
              </a:ext>
            </a:extLst>
          </p:cNvPr>
          <p:cNvSpPr txBox="1"/>
          <p:nvPr/>
        </p:nvSpPr>
        <p:spPr>
          <a:xfrm>
            <a:off x="1288212" y="1978324"/>
            <a:ext cx="1135523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/>
              <a:t>For serious crimes, the punishment was DEATH!</a:t>
            </a:r>
            <a:endParaRPr lang="en-GB" sz="40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B57CA-ECA2-4348-B845-75C4EE813297}"/>
              </a:ext>
            </a:extLst>
          </p:cNvPr>
          <p:cNvSpPr txBox="1"/>
          <p:nvPr/>
        </p:nvSpPr>
        <p:spPr>
          <a:xfrm>
            <a:off x="1158816" y="2625305"/>
            <a:ext cx="11355237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cs typeface="Calibri"/>
              </a:rPr>
              <a:t>They killed people in a few different ways. Some of </a:t>
            </a:r>
            <a:r>
              <a:rPr lang="en-GB" sz="2800">
                <a:cs typeface="Calibri"/>
              </a:rPr>
              <a:t>these ways include:</a:t>
            </a:r>
            <a:endParaRPr lang="en-GB" sz="28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800">
                <a:cs typeface="Calibri"/>
              </a:rPr>
              <a:t>Burnt at the stake</a:t>
            </a:r>
            <a:endParaRPr lang="en-GB" sz="28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800">
                <a:cs typeface="Calibri"/>
              </a:rPr>
              <a:t>Hanging</a:t>
            </a:r>
            <a:endParaRPr lang="en-GB" sz="28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800">
                <a:cs typeface="Calibri"/>
              </a:rPr>
              <a:t>Beheading</a:t>
            </a:r>
            <a:endParaRPr lang="en-GB" sz="28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800">
                <a:cs typeface="Calibri"/>
              </a:rPr>
              <a:t>And the worst... HUNG DRAWN AND QUARTERED!</a:t>
            </a:r>
            <a:endParaRPr lang="en-GB" sz="2800" dirty="0">
              <a:cs typeface="Calibri"/>
            </a:endParaRPr>
          </a:p>
        </p:txBody>
      </p:sp>
      <p:pic>
        <p:nvPicPr>
          <p:cNvPr id="6" name="Picture 6" descr="A group of people riding on the back of a horse&#10;&#10;Description generated with very high confidence">
            <a:extLst>
              <a:ext uri="{FF2B5EF4-FFF2-40B4-BE49-F238E27FC236}">
                <a16:creationId xmlns:a16="http://schemas.microsoft.com/office/drawing/2014/main" id="{07A2D0AC-E725-4123-B6BB-18AA7EF24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04589" y="3247485"/>
            <a:ext cx="2095500" cy="3238500"/>
          </a:xfrm>
          <a:prstGeom prst="rect">
            <a:avLst/>
          </a:prstGeom>
        </p:spPr>
      </p:pic>
      <p:pic>
        <p:nvPicPr>
          <p:cNvPr id="10" name="Picture 10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8F55D227-E4CB-458C-B1B1-D9D986E1E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733909" y="4777626"/>
            <a:ext cx="3562709" cy="191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64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sitting, table, standing, clock&#10;&#10;Description generated with very high confidence">
            <a:extLst>
              <a:ext uri="{FF2B5EF4-FFF2-40B4-BE49-F238E27FC236}">
                <a16:creationId xmlns:a16="http://schemas.microsoft.com/office/drawing/2014/main" id="{829D13B2-BACA-473B-AF21-219D2A16E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21" y="1307937"/>
            <a:ext cx="11614030" cy="348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2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A4492B-A1D2-4EDD-B452-0BEA3CC6BB06}"/>
              </a:ext>
            </a:extLst>
          </p:cNvPr>
          <p:cNvSpPr txBox="1"/>
          <p:nvPr/>
        </p:nvSpPr>
        <p:spPr>
          <a:xfrm>
            <a:off x="1705155" y="66136"/>
            <a:ext cx="954369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800"/>
              <a:t>The Justice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DC602-8880-4A02-B00C-B6F789B90400}"/>
              </a:ext>
            </a:extLst>
          </p:cNvPr>
          <p:cNvSpPr txBox="1"/>
          <p:nvPr/>
        </p:nvSpPr>
        <p:spPr>
          <a:xfrm>
            <a:off x="3170747" y="1143539"/>
            <a:ext cx="705640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6000"/>
              <a:t>In Medieval Times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191CA7-2EFF-4A49-8152-7245D3E74F70}"/>
              </a:ext>
            </a:extLst>
          </p:cNvPr>
          <p:cNvSpPr txBox="1"/>
          <p:nvPr/>
        </p:nvSpPr>
        <p:spPr>
          <a:xfrm>
            <a:off x="725697" y="2335961"/>
            <a:ext cx="2743200" cy="36933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/>
              <a:t>There were</a:t>
            </a:r>
            <a:r>
              <a:rPr lang="en-GB" b="1"/>
              <a:t> NO</a:t>
            </a:r>
            <a:r>
              <a:rPr lang="en-GB"/>
              <a:t> police.</a:t>
            </a:r>
            <a:endParaRPr lang="en-US"/>
          </a:p>
        </p:txBody>
      </p:sp>
      <p:pic>
        <p:nvPicPr>
          <p:cNvPr id="5" name="Picture 5" descr="A picture containing graffiti&#10;&#10;Description generated with very high confidence">
            <a:extLst>
              <a:ext uri="{FF2B5EF4-FFF2-40B4-BE49-F238E27FC236}">
                <a16:creationId xmlns:a16="http://schemas.microsoft.com/office/drawing/2014/main" id="{C642CD00-5BAF-4B7F-8B9A-35901A466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570" y="1978052"/>
            <a:ext cx="802257" cy="10903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33F067-5E40-476B-8111-5293FE0B82B4}"/>
              </a:ext>
            </a:extLst>
          </p:cNvPr>
          <p:cNvSpPr txBox="1"/>
          <p:nvPr/>
        </p:nvSpPr>
        <p:spPr>
          <a:xfrm>
            <a:off x="8316044" y="2823893"/>
            <a:ext cx="2743200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/>
              <a:t>If you spotted a crime you would shout as loud as you could so people would come to help.</a:t>
            </a:r>
            <a:endParaRPr lang="en-US"/>
          </a:p>
        </p:txBody>
      </p:sp>
      <p:pic>
        <p:nvPicPr>
          <p:cNvPr id="8" name="Picture 8" descr="A picture containing graffiti&#10;&#10;Description generated with very high confidence">
            <a:extLst>
              <a:ext uri="{FF2B5EF4-FFF2-40B4-BE49-F238E27FC236}">
                <a16:creationId xmlns:a16="http://schemas.microsoft.com/office/drawing/2014/main" id="{4D7345E6-DF4D-43A9-881F-415611B6BF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95" t="14699" r="1571" b="-1786"/>
          <a:stretch/>
        </p:blipFill>
        <p:spPr>
          <a:xfrm>
            <a:off x="11056188" y="2938912"/>
            <a:ext cx="927419" cy="9885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406789-993B-466B-B118-E5556D68760B}"/>
              </a:ext>
            </a:extLst>
          </p:cNvPr>
          <p:cNvSpPr txBox="1"/>
          <p:nvPr/>
        </p:nvSpPr>
        <p:spPr>
          <a:xfrm>
            <a:off x="6331070" y="4706428"/>
            <a:ext cx="27432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>
                <a:cs typeface="Calibri"/>
              </a:rPr>
              <a:t>People in the village had to help, otherwise they would be fined!</a:t>
            </a:r>
          </a:p>
        </p:txBody>
      </p:sp>
      <p:pic>
        <p:nvPicPr>
          <p:cNvPr id="11" name="Picture 11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E010516-2E0B-4EE2-BFF7-C3A8BB074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80739" y="4632590"/>
            <a:ext cx="802257" cy="10721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43C08C-C379-4EE2-A467-1EADC58A3DEE}"/>
              </a:ext>
            </a:extLst>
          </p:cNvPr>
          <p:cNvSpPr txBox="1"/>
          <p:nvPr/>
        </p:nvSpPr>
        <p:spPr>
          <a:xfrm>
            <a:off x="3727869" y="3095266"/>
            <a:ext cx="2743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/>
              <a:t>If someone was caught they would be sent to the local Barons House!</a:t>
            </a:r>
            <a:endParaRPr lang="en-US"/>
          </a:p>
        </p:txBody>
      </p:sp>
      <p:pic>
        <p:nvPicPr>
          <p:cNvPr id="16" name="Picture 16" descr="A large white building in front of a house&#10;&#10;Description generated with very high confidence">
            <a:extLst>
              <a:ext uri="{FF2B5EF4-FFF2-40B4-BE49-F238E27FC236}">
                <a16:creationId xmlns:a16="http://schemas.microsoft.com/office/drawing/2014/main" id="{AEE7A607-BF84-41DA-8409-17C480BEF8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7155" y="2953693"/>
            <a:ext cx="1434860" cy="10656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955D838-CD24-4B68-BC5C-73B2FACE0D85}"/>
              </a:ext>
            </a:extLst>
          </p:cNvPr>
          <p:cNvSpPr txBox="1"/>
          <p:nvPr/>
        </p:nvSpPr>
        <p:spPr>
          <a:xfrm>
            <a:off x="722102" y="4445839"/>
            <a:ext cx="2743200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/>
              <a:t>The Baron would decide a punishment. Usually a fine!</a:t>
            </a:r>
            <a:endParaRPr lang="en-US"/>
          </a:p>
        </p:txBody>
      </p:sp>
      <p:pic>
        <p:nvPicPr>
          <p:cNvPr id="19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7C800B2-8F51-4463-899F-0EE810CB67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171645" y="4170871"/>
            <a:ext cx="1262333" cy="11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9037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717AF2-74EF-43CA-8E66-D801403F0B3D}"/>
              </a:ext>
            </a:extLst>
          </p:cNvPr>
          <p:cNvSpPr txBox="1"/>
          <p:nvPr/>
        </p:nvSpPr>
        <p:spPr>
          <a:xfrm>
            <a:off x="943156" y="109268"/>
            <a:ext cx="1473391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7200"/>
              <a:t>Crimes in The Middle 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CA475E-A317-47AD-B025-A83B80151634}"/>
              </a:ext>
            </a:extLst>
          </p:cNvPr>
          <p:cNvSpPr txBox="1"/>
          <p:nvPr/>
        </p:nvSpPr>
        <p:spPr>
          <a:xfrm>
            <a:off x="94891" y="1575758"/>
            <a:ext cx="583433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There were a few crimes back then. Some of these include: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3E0CF-B4AD-4D86-AFB8-E44A1455D1E8}"/>
              </a:ext>
            </a:extLst>
          </p:cNvPr>
          <p:cNvSpPr txBox="1"/>
          <p:nvPr/>
        </p:nvSpPr>
        <p:spPr>
          <a:xfrm>
            <a:off x="381539" y="2437501"/>
            <a:ext cx="274320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GB" sz="2800">
                <a:cs typeface="Calibri"/>
              </a:rPr>
              <a:t>Gossiping</a:t>
            </a:r>
          </a:p>
          <a:p>
            <a:pPr marL="285750" indent="-285750">
              <a:buFont typeface="Arial"/>
              <a:buChar char="•"/>
            </a:pPr>
            <a:r>
              <a:rPr lang="en-GB" sz="2800">
                <a:cs typeface="Calibri"/>
              </a:rPr>
              <a:t>Witchcraft</a:t>
            </a:r>
          </a:p>
          <a:p>
            <a:pPr marL="285750" indent="-285750">
              <a:buFont typeface="Arial"/>
              <a:buChar char="•"/>
            </a:pPr>
            <a:r>
              <a:rPr lang="en-GB" sz="2800">
                <a:cs typeface="Calibri"/>
              </a:rPr>
              <a:t>Not working hard enough</a:t>
            </a:r>
          </a:p>
          <a:p>
            <a:pPr marL="285750" indent="-285750">
              <a:buFont typeface="Arial"/>
              <a:buChar char="•"/>
            </a:pPr>
            <a:r>
              <a:rPr lang="en-GB" sz="2800">
                <a:cs typeface="Calibri"/>
              </a:rPr>
              <a:t>Letting your dogs attack a pig</a:t>
            </a:r>
          </a:p>
          <a:p>
            <a:pPr marL="285750" indent="-285750">
              <a:buFont typeface="Arial"/>
              <a:buChar char="•"/>
            </a:pPr>
            <a:r>
              <a:rPr lang="en-GB" sz="2800">
                <a:cs typeface="Calibri"/>
              </a:rPr>
              <a:t>Murder</a:t>
            </a:r>
          </a:p>
          <a:p>
            <a:pPr marL="285750" indent="-285750">
              <a:buFont typeface="Arial"/>
              <a:buChar char="•"/>
            </a:pPr>
            <a:r>
              <a:rPr lang="en-GB" sz="2800">
                <a:cs typeface="Calibri"/>
              </a:rPr>
              <a:t>High Treason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9255B-1248-4310-9908-6C831F3CC18C}"/>
              </a:ext>
            </a:extLst>
          </p:cNvPr>
          <p:cNvSpPr txBox="1"/>
          <p:nvPr/>
        </p:nvSpPr>
        <p:spPr>
          <a:xfrm>
            <a:off x="6634792" y="1300790"/>
            <a:ext cx="4971690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ea typeface="+mn-lt"/>
                <a:cs typeface="+mn-lt"/>
              </a:rPr>
              <a:t>The worst crime that you could commit in Medieval times was high treason against the King.</a:t>
            </a:r>
            <a:endParaRPr lang="en-US" sz="3200">
              <a:cs typeface="Calibri"/>
            </a:endParaRPr>
          </a:p>
          <a:p>
            <a:r>
              <a:rPr lang="en-GB" sz="3200">
                <a:ea typeface="+mn-lt"/>
                <a:cs typeface="+mn-lt"/>
              </a:rPr>
              <a:t>If you were a women, and committed this crime, they would burned you alive. But if you were a man, the punishment was that you were hung, drawn and quartered.</a:t>
            </a:r>
            <a:endParaRPr lang="en-GB" sz="3200">
              <a:cs typeface="Calibri"/>
            </a:endParaRPr>
          </a:p>
          <a:p>
            <a:pPr algn="l"/>
            <a:endParaRPr lang="en-GB" sz="3200">
              <a:cs typeface="Calibri"/>
            </a:endParaRPr>
          </a:p>
        </p:txBody>
      </p:sp>
      <p:pic>
        <p:nvPicPr>
          <p:cNvPr id="6" name="Picture 6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9EFED8D9-C703-4FDD-856A-818B0AFFC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27252" y="2087305"/>
            <a:ext cx="2582173" cy="2323956"/>
          </a:xfrm>
          <a:prstGeom prst="rect">
            <a:avLst/>
          </a:prstGeom>
        </p:spPr>
      </p:pic>
      <p:pic>
        <p:nvPicPr>
          <p:cNvPr id="10" name="Picture 10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47CA3520-885E-49C6-9F1F-40EBB5FEF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683" y="4746051"/>
            <a:ext cx="1938068" cy="1794124"/>
          </a:xfrm>
          <a:prstGeom prst="rect">
            <a:avLst/>
          </a:prstGeom>
        </p:spPr>
      </p:pic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BAF7959D-DAA9-46FD-8421-013D722D6A9F}"/>
              </a:ext>
            </a:extLst>
          </p:cNvPr>
          <p:cNvSpPr/>
          <p:nvPr/>
        </p:nvSpPr>
        <p:spPr>
          <a:xfrm>
            <a:off x="4733027" y="5257800"/>
            <a:ext cx="330679" cy="33067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9840E964-657B-4A85-A75E-66868F421D0D}"/>
              </a:ext>
            </a:extLst>
          </p:cNvPr>
          <p:cNvSpPr/>
          <p:nvPr/>
        </p:nvSpPr>
        <p:spPr>
          <a:xfrm>
            <a:off x="4488611" y="5257799"/>
            <a:ext cx="330679" cy="33067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2B9822A-E741-4801-990A-AB5D0929FEA4}"/>
              </a:ext>
            </a:extLst>
          </p:cNvPr>
          <p:cNvSpPr/>
          <p:nvPr/>
        </p:nvSpPr>
        <p:spPr>
          <a:xfrm>
            <a:off x="3681683" y="4328577"/>
            <a:ext cx="1265206" cy="83388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cs typeface="Calibri"/>
              </a:rPr>
              <a:t>I think I'm dead. *oink*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383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5D83E1-F5CC-4032-8CB2-816FC9DB30C7}"/>
              </a:ext>
            </a:extLst>
          </p:cNvPr>
          <p:cNvSpPr txBox="1"/>
          <p:nvPr/>
        </p:nvSpPr>
        <p:spPr>
          <a:xfrm>
            <a:off x="109269" y="281796"/>
            <a:ext cx="15955991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>
                <a:cs typeface="Calibri"/>
              </a:rPr>
              <a:t>How did they tell who was guilty and who was not?</a:t>
            </a:r>
          </a:p>
          <a:p>
            <a:endParaRPr lang="en-GB" sz="4400" b="1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8C75B-AD9C-4B62-9459-AAF1B570603D}"/>
              </a:ext>
            </a:extLst>
          </p:cNvPr>
          <p:cNvSpPr txBox="1"/>
          <p:nvPr/>
        </p:nvSpPr>
        <p:spPr>
          <a:xfrm>
            <a:off x="108369" y="870370"/>
            <a:ext cx="1101018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cs typeface="Calibri"/>
              </a:rPr>
              <a:t>People believed god punished bad people and rewarded good people.</a:t>
            </a:r>
          </a:p>
        </p:txBody>
      </p:sp>
      <p:pic>
        <p:nvPicPr>
          <p:cNvPr id="10" name="Picture 10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0C7EE2D7-E596-4B33-872A-5C3372D47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03995" y="946749"/>
            <a:ext cx="1232500" cy="14420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9F9537-E911-40D7-B7BE-B572E0920579}"/>
              </a:ext>
            </a:extLst>
          </p:cNvPr>
          <p:cNvSpPr txBox="1"/>
          <p:nvPr/>
        </p:nvSpPr>
        <p:spPr>
          <a:xfrm>
            <a:off x="236867" y="1387057"/>
            <a:ext cx="1072263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>
                <a:solidFill>
                  <a:srgbClr val="00B0F0"/>
                </a:solidFill>
              </a:rPr>
              <a:t>They used something called TRIAL BY ORDEAL to decide whether someone was guilty or not.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0A95EB-5451-429E-B2B2-60EC6A4342F2}"/>
              </a:ext>
            </a:extLst>
          </p:cNvPr>
          <p:cNvSpPr txBox="1"/>
          <p:nvPr/>
        </p:nvSpPr>
        <p:spPr>
          <a:xfrm>
            <a:off x="149704" y="2608233"/>
            <a:ext cx="3735238" cy="646331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>
                <a:cs typeface="Calibri"/>
              </a:rPr>
              <a:t>1) ORDEAL BY FIRE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A3C51FA-C824-4710-878C-5E8D2A1D9AAB}"/>
              </a:ext>
            </a:extLst>
          </p:cNvPr>
          <p:cNvCxnSpPr/>
          <p:nvPr/>
        </p:nvCxnSpPr>
        <p:spPr>
          <a:xfrm>
            <a:off x="-72605" y="2234960"/>
            <a:ext cx="12882110" cy="517584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7" descr="A picture containing plant&#10;&#10;Description generated with very high confidence">
            <a:extLst>
              <a:ext uri="{FF2B5EF4-FFF2-40B4-BE49-F238E27FC236}">
                <a16:creationId xmlns:a16="http://schemas.microsoft.com/office/drawing/2014/main" id="{F11F970D-3FCA-4090-A53A-B0EF2DF8E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633" y="2449900"/>
            <a:ext cx="638392" cy="95178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7FFDFFB-0CA0-434D-A2CD-79624BAA2E27}"/>
              </a:ext>
            </a:extLst>
          </p:cNvPr>
          <p:cNvSpPr txBox="1"/>
          <p:nvPr/>
        </p:nvSpPr>
        <p:spPr>
          <a:xfrm>
            <a:off x="104776" y="3425945"/>
            <a:ext cx="1090953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FF0000"/>
                </a:solidFill>
              </a:rPr>
              <a:t>Step one:</a:t>
            </a:r>
            <a:r>
              <a:rPr lang="en-GB" sz="2800" b="1">
                <a:solidFill>
                  <a:srgbClr val="C00000"/>
                </a:solidFill>
              </a:rPr>
              <a:t> </a:t>
            </a:r>
            <a:r>
              <a:rPr lang="en-GB" sz="2800"/>
              <a:t>Carry red hot iron bar for three steps</a:t>
            </a:r>
            <a:endParaRPr lang="en-GB" sz="2800">
              <a:cs typeface="Calibri"/>
            </a:endParaRPr>
          </a:p>
          <a:p>
            <a:r>
              <a:rPr lang="en-GB" sz="2800" b="1">
                <a:solidFill>
                  <a:srgbClr val="FF0000"/>
                </a:solidFill>
                <a:cs typeface="Calibri"/>
              </a:rPr>
              <a:t>Step two: </a:t>
            </a:r>
            <a:r>
              <a:rPr lang="en-GB" sz="2800">
                <a:cs typeface="Calibri"/>
              </a:rPr>
              <a:t>Hand is bandaged. You return in three days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85E5E2-1305-4EEE-87C5-7CBCB4215358}"/>
              </a:ext>
            </a:extLst>
          </p:cNvPr>
          <p:cNvSpPr txBox="1"/>
          <p:nvPr/>
        </p:nvSpPr>
        <p:spPr>
          <a:xfrm>
            <a:off x="233273" y="4546480"/>
            <a:ext cx="1236165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FF0000"/>
                </a:solidFill>
              </a:rPr>
              <a:t>VERDICT:</a:t>
            </a:r>
            <a:endParaRPr lang="en-GB" sz="2800" b="1">
              <a:solidFill>
                <a:srgbClr val="FF0000"/>
              </a:solidFill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>
                <a:cs typeface="Calibri"/>
              </a:rPr>
              <a:t>If wound is healed, god must think you are worth saving and innocent</a:t>
            </a:r>
          </a:p>
          <a:p>
            <a:pPr marL="457200" indent="-457200">
              <a:buFont typeface="Arial"/>
              <a:buChar char="•"/>
            </a:pPr>
            <a:r>
              <a:rPr lang="en-GB" sz="2800">
                <a:cs typeface="Calibri"/>
              </a:rPr>
              <a:t>If it is infected, you must be guilty and will be executed</a:t>
            </a:r>
          </a:p>
        </p:txBody>
      </p:sp>
    </p:spTree>
    <p:extLst>
      <p:ext uri="{BB962C8B-B14F-4D97-AF65-F5344CB8AC3E}">
        <p14:creationId xmlns:p14="http://schemas.microsoft.com/office/powerpoint/2010/main" val="987764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A1258B-1433-4C82-8F49-EB73CBD2DDFC}"/>
              </a:ext>
            </a:extLst>
          </p:cNvPr>
          <p:cNvSpPr txBox="1"/>
          <p:nvPr/>
        </p:nvSpPr>
        <p:spPr>
          <a:xfrm>
            <a:off x="224287" y="583721"/>
            <a:ext cx="61650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>
                <a:highlight>
                  <a:srgbClr val="0000FF"/>
                </a:highlight>
                <a:cs typeface="Calibri"/>
              </a:rPr>
              <a:t>2) ORDEAL BY WATER</a:t>
            </a:r>
          </a:p>
        </p:txBody>
      </p:sp>
      <p:pic>
        <p:nvPicPr>
          <p:cNvPr id="7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E73E76FC-5573-49C0-8EEA-C5B940C18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475" y="279270"/>
            <a:ext cx="888521" cy="12386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EC76B-24E8-4693-A4C6-CA066C2DBC28}"/>
              </a:ext>
            </a:extLst>
          </p:cNvPr>
          <p:cNvSpPr txBox="1"/>
          <p:nvPr/>
        </p:nvSpPr>
        <p:spPr>
          <a:xfrm>
            <a:off x="94891" y="1532626"/>
            <a:ext cx="875293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0070C0"/>
                </a:solidFill>
              </a:rPr>
              <a:t>Step one: </a:t>
            </a:r>
            <a:r>
              <a:rPr lang="en-GB" sz="3600"/>
              <a:t>Tied up</a:t>
            </a:r>
            <a:endParaRPr lang="en-US" sz="3600">
              <a:cs typeface="Calibri"/>
            </a:endParaRPr>
          </a:p>
          <a:p>
            <a:r>
              <a:rPr lang="en-GB" sz="3600" b="1">
                <a:solidFill>
                  <a:srgbClr val="0070C0"/>
                </a:solidFill>
                <a:cs typeface="Calibri"/>
              </a:rPr>
              <a:t>Step two: </a:t>
            </a:r>
            <a:r>
              <a:rPr lang="en-GB" sz="3600">
                <a:cs typeface="Calibri"/>
              </a:rPr>
              <a:t>Thrown into a lake/ river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531F54-C238-41A5-A412-9031B152E2DE}"/>
              </a:ext>
            </a:extLst>
          </p:cNvPr>
          <p:cNvSpPr txBox="1"/>
          <p:nvPr/>
        </p:nvSpPr>
        <p:spPr>
          <a:xfrm>
            <a:off x="94891" y="2855343"/>
            <a:ext cx="935678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 b="1">
                <a:solidFill>
                  <a:srgbClr val="0070C0"/>
                </a:solidFill>
              </a:rPr>
              <a:t>VERDICT:</a:t>
            </a:r>
            <a:endParaRPr lang="en-GB" sz="2800" b="1">
              <a:solidFill>
                <a:srgbClr val="0070C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800">
                <a:cs typeface="Calibri"/>
              </a:rPr>
              <a:t>Water is pure, like God</a:t>
            </a:r>
          </a:p>
          <a:p>
            <a:pPr marL="285750" indent="-285750">
              <a:buFont typeface="Arial"/>
              <a:buChar char="•"/>
            </a:pPr>
            <a:r>
              <a:rPr lang="en-GB" sz="2800">
                <a:cs typeface="Calibri"/>
              </a:rPr>
              <a:t>If you float the water (god) rejects you and you will be executed</a:t>
            </a:r>
          </a:p>
          <a:p>
            <a:pPr marL="285750" indent="-285750">
              <a:buFont typeface="Arial"/>
              <a:buChar char="•"/>
            </a:pPr>
            <a:r>
              <a:rPr lang="en-GB" sz="2800">
                <a:cs typeface="Calibri"/>
              </a:rPr>
              <a:t>If you drown god must want you in heaven, therefore, you are innocent</a:t>
            </a:r>
          </a:p>
        </p:txBody>
      </p:sp>
    </p:spTree>
    <p:extLst>
      <p:ext uri="{BB962C8B-B14F-4D97-AF65-F5344CB8AC3E}">
        <p14:creationId xmlns:p14="http://schemas.microsoft.com/office/powerpoint/2010/main" val="42305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05777F-4A73-4908-84A6-3E3AC7062C3D}"/>
              </a:ext>
            </a:extLst>
          </p:cNvPr>
          <p:cNvSpPr txBox="1"/>
          <p:nvPr/>
        </p:nvSpPr>
        <p:spPr>
          <a:xfrm>
            <a:off x="324928" y="540589"/>
            <a:ext cx="858040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>
                <a:highlight>
                  <a:srgbClr val="008000"/>
                </a:highlight>
              </a:rPr>
              <a:t>3) ORDEAL BY COMBAT</a:t>
            </a:r>
          </a:p>
        </p:txBody>
      </p:sp>
      <p:pic>
        <p:nvPicPr>
          <p:cNvPr id="3" name="Picture 3" descr="A picture containing knife&#10;&#10;Description generated with very high confidence">
            <a:extLst>
              <a:ext uri="{FF2B5EF4-FFF2-40B4-BE49-F238E27FC236}">
                <a16:creationId xmlns:a16="http://schemas.microsoft.com/office/drawing/2014/main" id="{9CFEDBDD-1B12-41EF-9A35-DE13A79F6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372" y="436843"/>
            <a:ext cx="1247953" cy="991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B16AE1-1FE2-4A0E-8F25-D5C7A95BE2AD}"/>
              </a:ext>
            </a:extLst>
          </p:cNvPr>
          <p:cNvSpPr txBox="1"/>
          <p:nvPr/>
        </p:nvSpPr>
        <p:spPr>
          <a:xfrm>
            <a:off x="138022" y="1431985"/>
            <a:ext cx="1269233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/>
              <a:t>This was a trial for rich people. The accused would fight the accuser. You would hire a fighting champion to fight in your place.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424A7-01A4-40C2-994A-42CC7C8679D2}"/>
              </a:ext>
            </a:extLst>
          </p:cNvPr>
          <p:cNvSpPr txBox="1"/>
          <p:nvPr/>
        </p:nvSpPr>
        <p:spPr>
          <a:xfrm>
            <a:off x="137124" y="2595652"/>
            <a:ext cx="1228976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chemeClr val="accent6">
                    <a:lumMod val="75000"/>
                  </a:schemeClr>
                </a:solidFill>
                <a:cs typeface="Calibri"/>
              </a:rPr>
              <a:t>Step one</a:t>
            </a:r>
            <a:r>
              <a:rPr lang="en-GB" sz="3600" b="1">
                <a:solidFill>
                  <a:schemeClr val="accent6">
                    <a:lumMod val="50000"/>
                  </a:schemeClr>
                </a:solidFill>
                <a:cs typeface="Calibri"/>
              </a:rPr>
              <a:t>:</a:t>
            </a:r>
            <a:r>
              <a:rPr lang="en-GB" sz="3600">
                <a:cs typeface="Calibri"/>
              </a:rPr>
              <a:t> Select weapons made of wood or stone</a:t>
            </a:r>
          </a:p>
          <a:p>
            <a:r>
              <a:rPr lang="en-GB" sz="3600" b="1">
                <a:solidFill>
                  <a:schemeClr val="accent6">
                    <a:lumMod val="75000"/>
                  </a:schemeClr>
                </a:solidFill>
                <a:cs typeface="Calibri"/>
              </a:rPr>
              <a:t>Step two:</a:t>
            </a:r>
            <a:r>
              <a:rPr lang="en-GB" sz="3600">
                <a:cs typeface="Calibri"/>
              </a:rPr>
              <a:t> Fight for as long as possible starting from sunrise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E737E-3EA8-416E-9A02-E8C4B99E461D}"/>
              </a:ext>
            </a:extLst>
          </p:cNvPr>
          <p:cNvSpPr txBox="1"/>
          <p:nvPr/>
        </p:nvSpPr>
        <p:spPr>
          <a:xfrm>
            <a:off x="138024" y="4221193"/>
            <a:ext cx="1144150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solidFill>
                  <a:schemeClr val="accent6">
                    <a:lumMod val="75000"/>
                  </a:schemeClr>
                </a:solidFill>
              </a:rPr>
              <a:t>VERDICT: </a:t>
            </a:r>
            <a:r>
              <a:rPr lang="en-GB" sz="4000"/>
              <a:t>God would give the winner extra strength, the first one to surrender was guilty and would've been killed</a:t>
            </a:r>
          </a:p>
        </p:txBody>
      </p:sp>
    </p:spTree>
    <p:extLst>
      <p:ext uri="{BB962C8B-B14F-4D97-AF65-F5344CB8AC3E}">
        <p14:creationId xmlns:p14="http://schemas.microsoft.com/office/powerpoint/2010/main" val="1022356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2EA53E-E3A2-47C9-9B1B-DC8DC654E07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>
              <a:cs typeface="Calibri"/>
            </a:endParaRPr>
          </a:p>
        </p:txBody>
      </p:sp>
      <p:pic>
        <p:nvPicPr>
          <p:cNvPr id="3" name="Picture 3" descr="A picture containing cake, clock, standing&#10;&#10;Description generated with very high confidence">
            <a:extLst>
              <a:ext uri="{FF2B5EF4-FFF2-40B4-BE49-F238E27FC236}">
                <a16:creationId xmlns:a16="http://schemas.microsoft.com/office/drawing/2014/main" id="{B379F34E-5E37-436B-8D37-07044AA27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30" y="-131460"/>
            <a:ext cx="9773728" cy="17006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0E21EE-0501-43C6-96B7-9CA04F955C52}"/>
              </a:ext>
            </a:extLst>
          </p:cNvPr>
          <p:cNvSpPr txBox="1"/>
          <p:nvPr/>
        </p:nvSpPr>
        <p:spPr>
          <a:xfrm>
            <a:off x="109268" y="1518249"/>
            <a:ext cx="1266357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4000" dirty="0"/>
              <a:t>If the laws were broken the </a:t>
            </a:r>
            <a:r>
              <a:rPr lang="en-GB" sz="4000"/>
              <a:t>local Lord had the power to </a:t>
            </a:r>
            <a:r>
              <a:rPr lang="en-GB" sz="4000" b="1">
                <a:solidFill>
                  <a:srgbClr val="FF0000"/>
                </a:solidFill>
              </a:rPr>
              <a:t>PUNISH.</a:t>
            </a:r>
            <a:endParaRPr lang="en-GB" sz="4000" b="1">
              <a:solidFill>
                <a:srgbClr val="FF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sz="4000">
                <a:solidFill>
                  <a:srgbClr val="FFFFFF"/>
                </a:solidFill>
                <a:cs typeface="Calibri"/>
              </a:rPr>
              <a:t>Punishments happened in public as a warning to others</a:t>
            </a:r>
            <a:endParaRPr lang="en-GB" sz="40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0FC131-7497-4AC6-A5DC-39380A577306}"/>
              </a:ext>
            </a:extLst>
          </p:cNvPr>
          <p:cNvSpPr txBox="1"/>
          <p:nvPr/>
        </p:nvSpPr>
        <p:spPr>
          <a:xfrm>
            <a:off x="2149954" y="4263426"/>
            <a:ext cx="827848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/>
              <a:t>There were quite a few punishments back in the middle ages.</a:t>
            </a:r>
          </a:p>
        </p:txBody>
      </p:sp>
    </p:spTree>
    <p:extLst>
      <p:ext uri="{BB962C8B-B14F-4D97-AF65-F5344CB8AC3E}">
        <p14:creationId xmlns:p14="http://schemas.microsoft.com/office/powerpoint/2010/main" val="3519960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D972775-2C79-4074-B46A-CCBB7D2BCE94}"/>
              </a:ext>
            </a:extLst>
          </p:cNvPr>
          <p:cNvSpPr txBox="1"/>
          <p:nvPr/>
        </p:nvSpPr>
        <p:spPr>
          <a:xfrm>
            <a:off x="965200" y="1371190"/>
            <a:ext cx="3363170" cy="218304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Used for SMALL CRIMES.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2" descr="A picture containing light, red, lit, traffic&#10;&#10;Description generated with very high confidence">
            <a:extLst>
              <a:ext uri="{FF2B5EF4-FFF2-40B4-BE49-F238E27FC236}">
                <a16:creationId xmlns:a16="http://schemas.microsoft.com/office/drawing/2014/main" id="{27F8ADE6-665E-4BE7-A916-64F8ACA34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739" y="1436081"/>
            <a:ext cx="5239525" cy="86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047FB1-F972-46B0-B83B-7C22510A0FC7}"/>
              </a:ext>
            </a:extLst>
          </p:cNvPr>
          <p:cNvSpPr txBox="1"/>
          <p:nvPr/>
        </p:nvSpPr>
        <p:spPr>
          <a:xfrm>
            <a:off x="965199" y="3729161"/>
            <a:ext cx="5690043" cy="227732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Sometimes ears were nailed to the wood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A large stone was sometimes hung around their neck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Children had a finger pillory for their fingers</a:t>
            </a:r>
          </a:p>
        </p:txBody>
      </p:sp>
      <p:pic>
        <p:nvPicPr>
          <p:cNvPr id="6" name="Picture 6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AC6011BB-7399-4051-8D1E-FADB2420B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16922" y="2102491"/>
            <a:ext cx="2179743" cy="3217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2338EC-A8B0-4F98-B1BA-5CCBFDB9B343}"/>
              </a:ext>
            </a:extLst>
          </p:cNvPr>
          <p:cNvSpPr txBox="1"/>
          <p:nvPr/>
        </p:nvSpPr>
        <p:spPr>
          <a:xfrm>
            <a:off x="6208354" y="4707207"/>
            <a:ext cx="2708275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898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wheel&#10;&#10;Description generated with very high confidence">
            <a:extLst>
              <a:ext uri="{FF2B5EF4-FFF2-40B4-BE49-F238E27FC236}">
                <a16:creationId xmlns:a16="http://schemas.microsoft.com/office/drawing/2014/main" id="{086F0BE6-1B2C-41FF-93E0-AA492BEA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287" y="86184"/>
            <a:ext cx="8695426" cy="1782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CB391B-A55E-4E9D-8D62-A26FEC109984}"/>
              </a:ext>
            </a:extLst>
          </p:cNvPr>
          <p:cNvSpPr txBox="1"/>
          <p:nvPr/>
        </p:nvSpPr>
        <p:spPr>
          <a:xfrm>
            <a:off x="2654061" y="1777042"/>
            <a:ext cx="981685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/>
              <a:t>Used for LESS SERIOUS CRIMES.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F1D70-1D01-48BA-949D-A3CEAD0BB958}"/>
              </a:ext>
            </a:extLst>
          </p:cNvPr>
          <p:cNvSpPr txBox="1"/>
          <p:nvPr/>
        </p:nvSpPr>
        <p:spPr>
          <a:xfrm>
            <a:off x="1015042" y="2409645"/>
            <a:ext cx="1170029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4000">
                <a:cs typeface="Calibri"/>
              </a:rPr>
              <a:t>Prisoner was locked in the stocks for a certain time</a:t>
            </a:r>
          </a:p>
          <a:p>
            <a:pPr marL="285750" indent="-285750">
              <a:buFont typeface="Arial"/>
              <a:buChar char="•"/>
            </a:pPr>
            <a:r>
              <a:rPr lang="en-GB" sz="4000">
                <a:cs typeface="Calibri"/>
              </a:rPr>
              <a:t>People threw rotten vegetables at them</a:t>
            </a:r>
            <a:endParaRPr lang="en-GB" sz="4000" dirty="0">
              <a:cs typeface="Calibri"/>
            </a:endParaRPr>
          </a:p>
        </p:txBody>
      </p:sp>
      <p:pic>
        <p:nvPicPr>
          <p:cNvPr id="6" name="Picture 6" descr="A wooden bench sitting in front of a brick wall&#10;&#10;Description generated with very high confidence">
            <a:extLst>
              <a:ext uri="{FF2B5EF4-FFF2-40B4-BE49-F238E27FC236}">
                <a16:creationId xmlns:a16="http://schemas.microsoft.com/office/drawing/2014/main" id="{A6E03497-D11A-486E-B301-E762D103C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09759" y="3851695"/>
            <a:ext cx="389338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98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515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By Sadie McFerran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McFerran</dc:creator>
  <cp:lastModifiedBy>J Wishart</cp:lastModifiedBy>
  <cp:revision>212</cp:revision>
  <dcterms:created xsi:type="dcterms:W3CDTF">2020-04-05T19:51:51Z</dcterms:created>
  <dcterms:modified xsi:type="dcterms:W3CDTF">2020-04-17T10:35:35Z</dcterms:modified>
</cp:coreProperties>
</file>